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51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D4BE-B97E-4166-A906-478DFA69383A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4ED72639-C26A-4954-B8F8-1C1334889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27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Insurance Analytics Dashboard</a:t>
            </a:r>
            <a:endParaRPr lang="en-US" sz="4450" b="1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504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 comprehensive data-driven analysis of insurance performance metrics, business intelligence visualizations, and strategic insights</a:t>
            </a:r>
            <a:endParaRPr lang="en-US" sz="175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596752" y="5423398"/>
            <a:ext cx="2837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Group 3 Project Team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596752" y="5904293"/>
            <a:ext cx="2837736" cy="188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Pratik Raut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Jyoti Yadav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Karvendra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Singh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Asha Rathod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Syed Asif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46BA9-31C6-B003-F1BA-4866AE9D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F583D-140E-7959-B4D9-C65958429DF6}"/>
              </a:ext>
            </a:extLst>
          </p:cNvPr>
          <p:cNvSpPr txBox="1"/>
          <p:nvPr/>
        </p:nvSpPr>
        <p:spPr>
          <a:xfrm>
            <a:off x="6280190" y="5904293"/>
            <a:ext cx="43692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🎓 Mentor: Sreenivas	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🧑‍💼 Project Manager: B. Harish</a:t>
            </a:r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278"/>
            <a:ext cx="644068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Strategic Recommendations</a:t>
            </a:r>
            <a:endParaRPr lang="en-US" sz="3750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8425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8939"/>
            <a:ext cx="6424970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130981"/>
            <a:ext cx="41022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Enhance Sales Funnel Management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547818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Train account executives on moving opportunities from "Qualify" to "Negotiate" stages through targeted coaching programs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11522" y="168425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1988939"/>
            <a:ext cx="6425089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1522" y="2130981"/>
            <a:ext cx="29662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Improve Conversion Rates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11522" y="2547818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Review pricing structures and offer configurations for cross-sell and new business segments to boost invoice achievement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3790" y="3501866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7259"/>
            <a:ext cx="6424970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3948589"/>
            <a:ext cx="37241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Optimize Executive Performance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93790" y="4365427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Set minimum benchmarks for meetings and opportunities, implement leaderboards and recognition programs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411522" y="3501866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>
              <a:latin typeface="Georgia" panose="02040502050405020303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3787259"/>
            <a:ext cx="642508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1522" y="3948589"/>
            <a:ext cx="30482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Leverage Renewal Success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411522" y="4365427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Analyze renewal segment best practices and apply learnings to improve new business acquisition strategies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93790" y="55362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Critical Challenges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603027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Low conversion in early funnel stages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93790" y="640603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Weak invoice achievements in Cross-Sell and New segments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93790" y="678180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Uneven performance among executives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93790" y="715756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Limited meeting frequency impacting opportunity wins</a:t>
            </a:r>
            <a:endParaRPr lang="en-US" sz="1500" dirty="0">
              <a:latin typeface="Georgia" panose="02040502050405020303" pitchFamily="18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7557968" y="55362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Next Steps</a:t>
            </a:r>
            <a:endParaRPr lang="en-US" sz="1850" dirty="0">
              <a:latin typeface="Georgia" panose="02040502050405020303" pitchFamily="18" charset="0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7557968" y="6030278"/>
            <a:ext cx="62862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Implement systematic tracking of meeting impact on conversion success rates and establish customer feedback loops to continuously improve the sales process across all business segments.</a:t>
            </a:r>
            <a:endParaRPr lang="en-US" sz="15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B4D7D-282A-1AFF-D0D9-003FC999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4D638-CBFB-BD6C-912C-35730F068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8A140C-24DC-A386-62E1-FF8E68A3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F2777-1B07-D155-7AD1-4CB6EDF06E04}"/>
              </a:ext>
            </a:extLst>
          </p:cNvPr>
          <p:cNvSpPr txBox="1"/>
          <p:nvPr/>
        </p:nvSpPr>
        <p:spPr>
          <a:xfrm>
            <a:off x="3976166" y="5231297"/>
            <a:ext cx="1050085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160" b="1" dirty="0"/>
              <a:t>Presented by:</a:t>
            </a:r>
          </a:p>
          <a:p>
            <a:pPr algn="ctr"/>
            <a:r>
              <a:rPr lang="en-IN" sz="2160" dirty="0"/>
              <a:t>Karvendra Singh |Pratik Raut |Jyoti Yadav|Asha Rathod|Syed Asif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B0A77-BBD8-DC1F-CFF1-514C7E808BD5}"/>
              </a:ext>
            </a:extLst>
          </p:cNvPr>
          <p:cNvSpPr txBox="1"/>
          <p:nvPr/>
        </p:nvSpPr>
        <p:spPr>
          <a:xfrm>
            <a:off x="3822783" y="6048389"/>
            <a:ext cx="1050085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160" b="1" dirty="0"/>
              <a:t>Mentored by:</a:t>
            </a:r>
          </a:p>
          <a:p>
            <a:pPr algn="ctr"/>
            <a:r>
              <a:rPr lang="en-IN" sz="2160" dirty="0"/>
              <a:t>Srinivas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ABF0B-E62C-F0A7-28B8-A9C3EFCB3EF0}"/>
              </a:ext>
            </a:extLst>
          </p:cNvPr>
          <p:cNvSpPr txBox="1"/>
          <p:nvPr/>
        </p:nvSpPr>
        <p:spPr>
          <a:xfrm>
            <a:off x="3976165" y="7066202"/>
            <a:ext cx="1050085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160" b="1" dirty="0"/>
              <a:t>Managed by:</a:t>
            </a:r>
          </a:p>
          <a:p>
            <a:pPr algn="ctr"/>
            <a:r>
              <a:rPr lang="en-IN" sz="2160" dirty="0"/>
              <a:t>B. Harish</a:t>
            </a:r>
          </a:p>
        </p:txBody>
      </p:sp>
    </p:spTree>
    <p:extLst>
      <p:ext uri="{BB962C8B-B14F-4D97-AF65-F5344CB8AC3E}">
        <p14:creationId xmlns:p14="http://schemas.microsoft.com/office/powerpoint/2010/main" val="167049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4540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Project Summary</a:t>
            </a:r>
            <a:endParaRPr lang="en-US" sz="4200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274927"/>
            <a:ext cx="4323517" cy="310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65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Insurance Analytics Dashboard</a:t>
            </a: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is a comprehensive solution designed to provide real-time insights into insurance operations performance. It enables key stakeholders—including underwriters, claims teams, and executives—to make informed, data-driven decisions by consolidating critical metrics and advanced analytics into a single, user-friendly interface.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572006"/>
            <a:ext cx="4323517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This integrated platform transforms raw data into actionable intelligence, supporting strategic planning and operational efficiency across the organization.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137106" y="229647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Core KPI Tracking</a:t>
            </a:r>
            <a:endParaRPr lang="en-US" sz="210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148829" y="2848451"/>
            <a:ext cx="270700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Total Policy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137106" y="3268623"/>
            <a:ext cx="270700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Stage Funnel by Revenue</a:t>
            </a:r>
          </a:p>
        </p:txBody>
      </p:sp>
      <p:sp>
        <p:nvSpPr>
          <p:cNvPr id="9" name="Text 6"/>
          <p:cNvSpPr/>
          <p:nvPr/>
        </p:nvSpPr>
        <p:spPr>
          <a:xfrm>
            <a:off x="11137106" y="3688794"/>
            <a:ext cx="270700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Loss Ratios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137106" y="4108966"/>
            <a:ext cx="270700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Policy Retention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137106" y="4529138"/>
            <a:ext cx="270700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Conversion Rates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Claims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Open Opportunities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Age – wise policies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Gender – wise policies</a:t>
            </a: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Expiring policy this year</a:t>
            </a:r>
            <a:endParaRPr lang="en-US" sz="165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458"/>
            <a:ext cx="677203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KPIs &amp; Performance Metrics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Arial" panose="020B0604020202020204" pitchFamily="34" charset="0"/>
              </a:rPr>
              <a:t>150%</a:t>
            </a:r>
            <a:endParaRPr lang="en-US" sz="53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24119" y="2887385"/>
            <a:ext cx="271664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Renewal</a:t>
            </a:r>
            <a:r>
              <a:rPr lang="en-US" sz="20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Achievement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3328630"/>
            <a:ext cx="417742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Outstanding renewal placement performance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6368" y="1958697"/>
            <a:ext cx="41775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68%</a:t>
            </a:r>
            <a:endParaRPr lang="en-US" sz="5300" dirty="0">
              <a:latin typeface="Georgia" panose="0204050205040502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39207" y="288738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Renewal</a:t>
            </a:r>
            <a:r>
              <a:rPr lang="en-US" sz="20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</a:t>
            </a:r>
          </a:p>
        </p:txBody>
      </p:sp>
      <p:sp>
        <p:nvSpPr>
          <p:cNvPr id="8" name="Text 6"/>
          <p:cNvSpPr/>
          <p:nvPr/>
        </p:nvSpPr>
        <p:spPr>
          <a:xfrm>
            <a:off x="5226368" y="3328630"/>
            <a:ext cx="417754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Strong invoice conversion rate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59064" y="1958697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65%</a:t>
            </a:r>
            <a:endParaRPr lang="en-US" sz="5300" dirty="0">
              <a:latin typeface="Georgia" panose="0204050205040502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471904" y="288738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Cross-Sell</a:t>
            </a:r>
            <a:r>
              <a:rPr lang="en-US" sz="20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</a:t>
            </a:r>
          </a:p>
        </p:txBody>
      </p:sp>
      <p:sp>
        <p:nvSpPr>
          <p:cNvPr id="11" name="Text 9"/>
          <p:cNvSpPr/>
          <p:nvPr/>
        </p:nvSpPr>
        <p:spPr>
          <a:xfrm>
            <a:off x="9659064" y="3328630"/>
            <a:ext cx="417742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Cross-sell target achievement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3961448"/>
            <a:ext cx="6404729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Performance Tracking by Business Segment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48544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Cross-Sell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377339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Target: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$20.08M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887760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Achieved: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$12.64M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6398181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$3.04M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6908602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65% | Invoice: 15%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314474" y="48544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New Business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314474" y="5377339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Target: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$19.67M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314474" y="5887760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Achieved: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$3.43M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314474" y="6398181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$0.83M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14474" y="6908602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18% | Invoice: 4%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835158" y="485441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Renewal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835158" y="5377339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Target: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$12.32M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835158" y="5887760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Achieved: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$18.50M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35158" y="6398181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Invoiced:</a:t>
            </a: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 $8.39M</a:t>
            </a:r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835158" y="6908602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150% | Invoice: 68%</a:t>
            </a:r>
            <a:endParaRPr lang="en-US" sz="1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0697" y="256332"/>
            <a:ext cx="9527703" cy="72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3600" b="1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Excel Dashboard Implementation</a:t>
            </a:r>
            <a:endParaRPr lang="en-US" sz="3600" b="1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30697" y="983878"/>
            <a:ext cx="12224011" cy="788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Our Excel-based analytics dashboard provides foundational data visualization and reporting capabilities, offering stakeholders quick access to key performance indicators through familiar spreadsheet interfaces.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84833" y="6412383"/>
            <a:ext cx="3670459" cy="1560885"/>
          </a:xfrm>
          <a:prstGeom prst="roundRect">
            <a:avLst>
              <a:gd name="adj" fmla="val 162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30697" y="6589098"/>
            <a:ext cx="3040023" cy="26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Dynamic Visualizations</a:t>
            </a:r>
            <a:endParaRPr lang="en-US" sz="210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0697" y="6934718"/>
            <a:ext cx="3178731" cy="626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Interactive charts and pivot tables enable real-time data exploration and trend analysis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46170" y="6468318"/>
            <a:ext cx="3327229" cy="1500188"/>
          </a:xfrm>
          <a:prstGeom prst="roundRect">
            <a:avLst>
              <a:gd name="adj" fmla="val 162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44102" y="6552680"/>
            <a:ext cx="272736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Automated Reporting</a:t>
            </a:r>
            <a:endParaRPr lang="en-US" sz="2100" dirty="0">
              <a:latin typeface="Georgia" panose="02040502050405020303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420359" y="6965610"/>
            <a:ext cx="317885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Built-in formulas calculate KPIs automatically, reducing manual calculation errors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06862" y="6468318"/>
            <a:ext cx="5474676" cy="1500188"/>
          </a:xfrm>
          <a:prstGeom prst="roundRect">
            <a:avLst>
              <a:gd name="adj" fmla="val 2482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20645" y="6856235"/>
            <a:ext cx="22813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User Accessibility</a:t>
            </a:r>
            <a:endParaRPr lang="en-US" sz="2100" dirty="0">
              <a:latin typeface="Georgia" panose="02040502050405020303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20645" y="7256838"/>
            <a:ext cx="6019611" cy="45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Familiar Excel interface ensures rapid adoption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across all team members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ACC3B-954A-F817-26C2-EFF2D49D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7" y="1772399"/>
            <a:ext cx="12950841" cy="45205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5574" y="190559"/>
            <a:ext cx="61769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Tableau Dashboard Visualization</a:t>
            </a:r>
            <a:endParaRPr lang="en-US" sz="3100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5574" y="742240"/>
            <a:ext cx="1357870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The Tableau implementation elevates our analytics capabilities with sophisticated interactive visualizations, allowing executives to drill down into data segments and uncover hidden patterns through intuitive visual exploration.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5574" y="648996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Advanced Features</a:t>
            </a:r>
            <a:endParaRPr lang="en-US" sz="1550" dirty="0">
              <a:latin typeface="Georgia" panose="02040502050405020303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189" y="6827465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Real-time data connectivity and refresh capabilities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190" y="7233280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Interactive filtering across multiple data dimensions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941673" y="6827466"/>
            <a:ext cx="35846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Custom calculated fields for complex metrics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3941674" y="7233280"/>
            <a:ext cx="35846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Mobile-responsive design for on-the-go insights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104025" y="6592068"/>
            <a:ext cx="3584615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Tableau's powerful visualization engine transforms complex insurance datasets into clear, actionable insights that drive strategic decision-making across the organization.</a:t>
            </a:r>
            <a:endParaRPr lang="en-US" sz="1250" dirty="0">
              <a:latin typeface="Georgia" panose="020405020504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2AE99D-983B-914B-80E3-1F491DA3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275094"/>
            <a:ext cx="7420708" cy="48090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138EE-C576-C0B5-EDBA-71BAE8D9B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165" y="1275094"/>
            <a:ext cx="6702220" cy="48090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270"/>
            <a:ext cx="527458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Power BI Dashboard Analytics</a:t>
            </a:r>
            <a:endParaRPr lang="en-US" sz="2900" dirty="0">
              <a:latin typeface="Georgia" panose="020405020504050203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1391841"/>
            <a:ext cx="6955164" cy="46596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01514"/>
            <a:ext cx="191690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Enterprise Integration</a:t>
            </a:r>
            <a:endParaRPr lang="en-US" sz="145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720245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Seamlessly connects with Microsoft ecosystem and enterprise data sources</a:t>
            </a:r>
            <a:endParaRPr lang="en-US" sz="1150" dirty="0">
              <a:latin typeface="Georgia" panose="0204050205040502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202793" y="640151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AI-Powered Insights</a:t>
            </a:r>
            <a:endParaRPr lang="en-US" sz="1450" dirty="0">
              <a:latin typeface="Georgia" panose="0204050205040502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02793" y="6720245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Leverages machine learning to identify trends and generate predictive analytics</a:t>
            </a:r>
            <a:endParaRPr lang="en-US" sz="1150" dirty="0">
              <a:latin typeface="Georgia" panose="020405020504050203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11797" y="6401514"/>
            <a:ext cx="188035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Collaborative Sharing</a:t>
            </a:r>
            <a:endParaRPr lang="en-US" sz="1450" dirty="0">
              <a:latin typeface="Georgia" panose="0204050205040502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11797" y="6720245"/>
            <a:ext cx="42248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Enables secure report distribution and collaborative decision-making workflows</a:t>
            </a:r>
            <a:endParaRPr lang="en-US" sz="1150" dirty="0">
              <a:latin typeface="Georgia" panose="02040502050405020303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7357586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Power BI serves as our enterprise-grade analytics solution, providing robust security, scalability, and advanced analytical capabilities that support complex insurance operations.</a:t>
            </a:r>
            <a:endParaRPr lang="en-US" sz="1150" dirty="0">
              <a:latin typeface="Georgia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0AEF27-37C2-4678-2EBC-E4A68B23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737" y="1407497"/>
            <a:ext cx="6497805" cy="46439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205"/>
            <a:ext cx="506325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SQL Query Implementation</a:t>
            </a:r>
            <a:endParaRPr lang="en-US" sz="3100" dirty="0">
              <a:latin typeface="Georgia" panose="0204050205040502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419463"/>
            <a:ext cx="7556421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Our analytics foundation relies on sophisticated SQL queries that extract, transform, and aggregate insurance data from multiple sources, ensuring data accuracy and consistency across all dashboard platforms.</a:t>
            </a:r>
            <a:endParaRPr lang="en-US" sz="1250" dirty="0">
              <a:latin typeface="Georgia" panose="0204050205040502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2519005"/>
            <a:ext cx="220646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Data Extraction Queries</a:t>
            </a:r>
            <a:endParaRPr lang="en-US" sz="1550" dirty="0">
              <a:latin typeface="Georgia" panose="020405020504050203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45606"/>
            <a:ext cx="2509123" cy="68841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12619"/>
            <a:ext cx="2509123" cy="1408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59616" y="2519005"/>
            <a:ext cx="24768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Performance Optimization</a:t>
            </a:r>
            <a:endParaRPr lang="en-US" sz="1550" dirty="0">
              <a:latin typeface="Georgia" panose="02040502050405020303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616" y="2945606"/>
            <a:ext cx="2509123" cy="485537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9616" y="3609737"/>
            <a:ext cx="2509123" cy="80557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73702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Aggregation Logic</a:t>
            </a:r>
            <a:endParaRPr lang="en-US" sz="1550" dirty="0">
              <a:latin typeface="Georgia" panose="02040502050405020303" pitchFamily="18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163628"/>
            <a:ext cx="2509123" cy="120217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259616" y="573702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Data Validation</a:t>
            </a:r>
            <a:endParaRPr lang="en-US" sz="1550" dirty="0">
              <a:latin typeface="Georgia" panose="02040502050405020303" pitchFamily="18" charset="0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9616" y="6163628"/>
            <a:ext cx="2509123" cy="8690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699611"/>
            <a:ext cx="4051459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Advanced SQL Analytics</a:t>
            </a:r>
            <a:endParaRPr lang="en-US" sz="2700" dirty="0">
              <a:latin typeface="Georgia" panose="0204050205040502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7474" y="1410891"/>
            <a:ext cx="1313545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Complex SQL queries enable sophisticated business intelligence by joining multiple data tables, calculating derived metrics, and implementing business logic directly at the database level for optimal performance.</a:t>
            </a:r>
            <a:endParaRPr lang="en-US" sz="1050" dirty="0">
              <a:latin typeface="Georgia" panose="0204050205040502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7474" y="1927741"/>
            <a:ext cx="188321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Business Logic Queries</a:t>
            </a:r>
            <a:endParaRPr lang="en-US" sz="1350" dirty="0">
              <a:latin typeface="Georgia" panose="02040502050405020303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2300645"/>
            <a:ext cx="3557349" cy="123825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4" y="3694986"/>
            <a:ext cx="3557349" cy="2069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2127" y="1927741"/>
            <a:ext cx="192190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Analytical Calculations</a:t>
            </a:r>
            <a:endParaRPr lang="en-US" sz="1350" dirty="0">
              <a:latin typeface="Georgia" panose="02040502050405020303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127" y="2300645"/>
            <a:ext cx="3991213" cy="180129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127" y="4258032"/>
            <a:ext cx="3991213" cy="1195388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747474" y="6284952"/>
            <a:ext cx="4286012" cy="1245037"/>
          </a:xfrm>
          <a:prstGeom prst="roundRect">
            <a:avLst>
              <a:gd name="adj" fmla="val 5875"/>
            </a:avLst>
          </a:prstGeom>
          <a:solidFill>
            <a:srgbClr val="FBFCFE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74" y="6269712"/>
            <a:ext cx="4286012" cy="6096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300" y="6076831"/>
            <a:ext cx="416362" cy="4163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2807196" y="6180892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901422" y="6631900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Data Integration</a:t>
            </a:r>
            <a:endParaRPr lang="en-US" sz="1350" dirty="0">
              <a:latin typeface="Georgia" panose="02040502050405020303" pitchFamily="18" charset="0"/>
            </a:endParaRPr>
          </a:p>
        </p:txBody>
      </p:sp>
      <p:sp>
        <p:nvSpPr>
          <p:cNvPr id="15" name="Text 7"/>
          <p:cNvSpPr/>
          <p:nvPr/>
        </p:nvSpPr>
        <p:spPr>
          <a:xfrm>
            <a:off x="901422" y="6931938"/>
            <a:ext cx="3978116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Combines policy, claims, and customer data from disparate systems</a:t>
            </a:r>
            <a:endParaRPr lang="en-US" sz="1050" dirty="0">
              <a:latin typeface="Georgia" panose="02040502050405020303" pitchFamily="18" charset="0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5172194" y="6284952"/>
            <a:ext cx="4286012" cy="1245037"/>
          </a:xfrm>
          <a:prstGeom prst="roundRect">
            <a:avLst>
              <a:gd name="adj" fmla="val 5875"/>
            </a:avLst>
          </a:prstGeom>
          <a:solidFill>
            <a:srgbClr val="FBFCFE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194" y="6269712"/>
            <a:ext cx="4286012" cy="6096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019" y="6076831"/>
            <a:ext cx="416362" cy="41636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231916" y="6180892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5326142" y="6631900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KPI Calculation</a:t>
            </a:r>
            <a:endParaRPr lang="en-US" sz="1350" dirty="0">
              <a:latin typeface="Georgia" panose="02040502050405020303" pitchFamily="18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5326142" y="6931938"/>
            <a:ext cx="3978116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Computes achievement percentages and variance analysis</a:t>
            </a:r>
            <a:endParaRPr lang="en-US" sz="1050" dirty="0">
              <a:latin typeface="Georgia" panose="02040502050405020303" pitchFamily="18" charset="0"/>
            </a:endParaRPr>
          </a:p>
        </p:txBody>
      </p:sp>
      <p:sp>
        <p:nvSpPr>
          <p:cNvPr id="22" name="Shape 12"/>
          <p:cNvSpPr/>
          <p:nvPr/>
        </p:nvSpPr>
        <p:spPr>
          <a:xfrm>
            <a:off x="9596914" y="6284952"/>
            <a:ext cx="4286012" cy="1245037"/>
          </a:xfrm>
          <a:prstGeom prst="roundRect">
            <a:avLst>
              <a:gd name="adj" fmla="val 5875"/>
            </a:avLst>
          </a:prstGeom>
          <a:solidFill>
            <a:srgbClr val="FBFCFE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914" y="6269712"/>
            <a:ext cx="4286012" cy="60960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1739" y="6076831"/>
            <a:ext cx="416362" cy="416362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1656635" y="6180892"/>
            <a:ext cx="166568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6" name="Text 14"/>
          <p:cNvSpPr/>
          <p:nvPr/>
        </p:nvSpPr>
        <p:spPr>
          <a:xfrm>
            <a:off x="9750862" y="6631900"/>
            <a:ext cx="1735217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Performance Tuning</a:t>
            </a:r>
            <a:endParaRPr lang="en-US" sz="1350" dirty="0">
              <a:latin typeface="Georgia" panose="02040502050405020303" pitchFamily="18" charset="0"/>
            </a:endParaRPr>
          </a:p>
        </p:txBody>
      </p:sp>
      <p:sp>
        <p:nvSpPr>
          <p:cNvPr id="27" name="Text 15"/>
          <p:cNvSpPr/>
          <p:nvPr/>
        </p:nvSpPr>
        <p:spPr>
          <a:xfrm>
            <a:off x="9750862" y="6931938"/>
            <a:ext cx="3978116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Optimized indexes and query execution plans ensure rapid response times</a:t>
            </a:r>
            <a:endParaRPr lang="en-US" sz="105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1269"/>
            <a:ext cx="440745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Key Business Insights</a:t>
            </a:r>
            <a:endParaRPr lang="en-US" sz="3300" dirty="0">
              <a:latin typeface="Georgia" panose="02040502050405020303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418034"/>
            <a:ext cx="850583" cy="1252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4393" y="158805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Executive Activity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14393" y="1955840"/>
            <a:ext cx="653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Gilbert and Vinay lead in invoice generation, while Abhinav Shivam conducted 7 meetings, demonstrating proactive client engagement</a:t>
            </a:r>
            <a:endParaRPr lang="en-US" sz="1300" dirty="0">
              <a:latin typeface="Georgia" panose="02040502050405020303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70215"/>
            <a:ext cx="850583" cy="12521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4393" y="284023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Opportunity Pipeline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814393" y="3208020"/>
            <a:ext cx="653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Most revenue stuck in "Qualify Opportunity" stage with minimal progression to "Propose Solution" or "Negotiate" phases</a:t>
            </a:r>
            <a:endParaRPr lang="en-US" sz="1300" dirty="0">
              <a:latin typeface="Georgia" panose="02040502050405020303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922395"/>
            <a:ext cx="850583" cy="1252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4393" y="409241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Performance Gaps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14393" y="4460200"/>
            <a:ext cx="653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Cross-sell shows 65% placement but only 15% invoice achievement, indicating conversion challenges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93790" y="553593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Cross-Sell Challenge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93790" y="5971699"/>
            <a:ext cx="221551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High budget ($20M+) with weak conversion: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669048"/>
            <a:ext cx="2215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65%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93790" y="7000756"/>
            <a:ext cx="2215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Invoice: 15%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3431977" y="5535930"/>
            <a:ext cx="2215515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New Business Weakness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3431977" y="6237446"/>
            <a:ext cx="221551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Significantly underperforming: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431977" y="6934795"/>
            <a:ext cx="2215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18%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3431977" y="7266503"/>
            <a:ext cx="2215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Invoice: 4%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070163" y="553593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Georgia" panose="02040502050405020303" pitchFamily="18" charset="0"/>
                <a:ea typeface="Roboto Slab" pitchFamily="34" charset="-122"/>
                <a:cs typeface="Roboto Slab" pitchFamily="34" charset="-120"/>
              </a:rPr>
              <a:t>Renewal Strength</a:t>
            </a:r>
            <a:endParaRPr lang="en-US" sz="1650" dirty="0">
              <a:latin typeface="Georgia" panose="02040502050405020303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6070163" y="5971699"/>
            <a:ext cx="22951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Exceptional performance: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070163" y="6396871"/>
            <a:ext cx="22951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Placement: 150%</a:t>
            </a:r>
            <a:endParaRPr lang="en-US" sz="1300" dirty="0">
              <a:latin typeface="Georgia" panose="02040502050405020303" pitchFamily="18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6070163" y="6728579"/>
            <a:ext cx="22951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Georgia" panose="02040502050405020303" pitchFamily="18" charset="0"/>
                <a:ea typeface="Roboto" pitchFamily="34" charset="-122"/>
                <a:cs typeface="Roboto" pitchFamily="34" charset="-120"/>
              </a:rPr>
              <a:t>Invoice: 68%</a:t>
            </a:r>
            <a:endParaRPr lang="en-US" sz="13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857</Words>
  <Application>Microsoft Office PowerPoint</Application>
  <PresentationFormat>Custom</PresentationFormat>
  <Paragraphs>151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Slab</vt:lpstr>
      <vt:lpstr>Georgia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Karvendra Singh</cp:lastModifiedBy>
  <cp:revision>8</cp:revision>
  <dcterms:created xsi:type="dcterms:W3CDTF">2025-11-19T13:50:49Z</dcterms:created>
  <dcterms:modified xsi:type="dcterms:W3CDTF">2025-11-20T14:51:31Z</dcterms:modified>
</cp:coreProperties>
</file>